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7" r:id="rId1"/>
  </p:sldMasterIdLst>
  <p:sldIdLst>
    <p:sldId id="257" r:id="rId2"/>
    <p:sldId id="259" r:id="rId3"/>
    <p:sldId id="263" r:id="rId4"/>
    <p:sldId id="264" r:id="rId5"/>
    <p:sldId id="262" r:id="rId6"/>
    <p:sldId id="266" r:id="rId7"/>
    <p:sldId id="265"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6" d="100"/>
          <a:sy n="86" d="100"/>
        </p:scale>
        <p:origin x="562" y="6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03365A-41DE-4EC0-A64E-FDEA65112A6F}" type="datetimeFigureOut">
              <a:rPr lang="en-US" smtClean="0"/>
              <a:t>11/27/2022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A89FBE-DC09-40A8-A1DC-4D79EC5E30CA}" type="slidenum">
              <a:rPr lang="en-US" smtClean="0"/>
              <a:t>‹#›</a:t>
            </a:fld>
            <a:endParaRPr lang="en-US"/>
          </a:p>
        </p:txBody>
      </p:sp>
    </p:spTree>
    <p:extLst>
      <p:ext uri="{BB962C8B-B14F-4D97-AF65-F5344CB8AC3E}">
        <p14:creationId xmlns:p14="http://schemas.microsoft.com/office/powerpoint/2010/main" val="35965012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403365A-41DE-4EC0-A64E-FDEA65112A6F}" type="datetimeFigureOut">
              <a:rPr lang="en-US" smtClean="0"/>
              <a:t>11/27/2022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A89FBE-DC09-40A8-A1DC-4D79EC5E30CA}" type="slidenum">
              <a:rPr lang="en-US" smtClean="0"/>
              <a:t>‹#›</a:t>
            </a:fld>
            <a:endParaRPr lang="en-US"/>
          </a:p>
        </p:txBody>
      </p:sp>
    </p:spTree>
    <p:extLst>
      <p:ext uri="{BB962C8B-B14F-4D97-AF65-F5344CB8AC3E}">
        <p14:creationId xmlns:p14="http://schemas.microsoft.com/office/powerpoint/2010/main" val="9728390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Click to edit Master text styles</a:t>
            </a:r>
          </a:p>
        </p:txBody>
      </p:sp>
      <p:sp>
        <p:nvSpPr>
          <p:cNvPr id="4" name="Date Placeholder 3"/>
          <p:cNvSpPr>
            <a:spLocks noGrp="1"/>
          </p:cNvSpPr>
          <p:nvPr>
            <p:ph type="dt" sz="half" idx="10"/>
          </p:nvPr>
        </p:nvSpPr>
        <p:spPr/>
        <p:txBody>
          <a:bodyPr/>
          <a:lstStyle/>
          <a:p>
            <a:fld id="{8403365A-41DE-4EC0-A64E-FDEA65112A6F}" type="datetimeFigureOut">
              <a:rPr lang="en-US" smtClean="0"/>
              <a:t>11/27/2022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A89FBE-DC09-40A8-A1DC-4D79EC5E30CA}" type="slidenum">
              <a:rPr lang="en-US" smtClean="0"/>
              <a:t>‹#›</a:t>
            </a:fld>
            <a:endParaRPr lang="en-US"/>
          </a:p>
        </p:txBody>
      </p:sp>
    </p:spTree>
    <p:extLst>
      <p:ext uri="{BB962C8B-B14F-4D97-AF65-F5344CB8AC3E}">
        <p14:creationId xmlns:p14="http://schemas.microsoft.com/office/powerpoint/2010/main" val="15313835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Click to edit Master text styles</a:t>
            </a:r>
          </a:p>
        </p:txBody>
      </p:sp>
      <p:sp>
        <p:nvSpPr>
          <p:cNvPr id="2" name="Date Placeholder 1"/>
          <p:cNvSpPr>
            <a:spLocks noGrp="1"/>
          </p:cNvSpPr>
          <p:nvPr>
            <p:ph type="dt" sz="half" idx="10"/>
          </p:nvPr>
        </p:nvSpPr>
        <p:spPr/>
        <p:txBody>
          <a:bodyPr/>
          <a:lstStyle/>
          <a:p>
            <a:fld id="{8403365A-41DE-4EC0-A64E-FDEA65112A6F}" type="datetimeFigureOut">
              <a:rPr lang="en-US" smtClean="0"/>
              <a:t>11/27/2022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A89FBE-DC09-40A8-A1DC-4D79EC5E30CA}" type="slidenum">
              <a:rPr lang="en-US" smtClean="0"/>
              <a:t>‹#›</a:t>
            </a:fld>
            <a:endParaRPr lang="en-US"/>
          </a:p>
        </p:txBody>
      </p:sp>
    </p:spTree>
    <p:extLst>
      <p:ext uri="{BB962C8B-B14F-4D97-AF65-F5344CB8AC3E}">
        <p14:creationId xmlns:p14="http://schemas.microsoft.com/office/powerpoint/2010/main" val="14876725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03365A-41DE-4EC0-A64E-FDEA65112A6F}" type="datetimeFigureOut">
              <a:rPr lang="en-US" smtClean="0"/>
              <a:t>11/27/2022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A89FBE-DC09-40A8-A1DC-4D79EC5E30CA}" type="slidenum">
              <a:rPr lang="en-US" smtClean="0"/>
              <a:t>‹#›</a:t>
            </a:fld>
            <a:endParaRPr lang="en-US"/>
          </a:p>
        </p:txBody>
      </p:sp>
    </p:spTree>
    <p:extLst>
      <p:ext uri="{BB962C8B-B14F-4D97-AF65-F5344CB8AC3E}">
        <p14:creationId xmlns:p14="http://schemas.microsoft.com/office/powerpoint/2010/main" val="3276889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03365A-41DE-4EC0-A64E-FDEA65112A6F}" type="datetimeFigureOut">
              <a:rPr lang="en-US" smtClean="0"/>
              <a:t>11/27/2022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A89FBE-DC09-40A8-A1DC-4D79EC5E30CA}" type="slidenum">
              <a:rPr lang="en-US" smtClean="0"/>
              <a:t>‹#›</a:t>
            </a:fld>
            <a:endParaRPr lang="en-US"/>
          </a:p>
        </p:txBody>
      </p:sp>
    </p:spTree>
    <p:extLst>
      <p:ext uri="{BB962C8B-B14F-4D97-AF65-F5344CB8AC3E}">
        <p14:creationId xmlns:p14="http://schemas.microsoft.com/office/powerpoint/2010/main" val="212983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03365A-41DE-4EC0-A64E-FDEA65112A6F}" type="datetimeFigureOut">
              <a:rPr lang="en-US" smtClean="0"/>
              <a:t>11/27/2022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A89FBE-DC09-40A8-A1DC-4D79EC5E30CA}" type="slidenum">
              <a:rPr lang="en-US" smtClean="0"/>
              <a:t>‹#›</a:t>
            </a:fld>
            <a:endParaRPr lang="en-US"/>
          </a:p>
        </p:txBody>
      </p:sp>
    </p:spTree>
    <p:extLst>
      <p:ext uri="{BB962C8B-B14F-4D97-AF65-F5344CB8AC3E}">
        <p14:creationId xmlns:p14="http://schemas.microsoft.com/office/powerpoint/2010/main" val="30814666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03365A-41DE-4EC0-A64E-FDEA65112A6F}" type="datetimeFigureOut">
              <a:rPr lang="en-US" smtClean="0"/>
              <a:t>11/27/2022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A89FBE-DC09-40A8-A1DC-4D79EC5E30CA}" type="slidenum">
              <a:rPr lang="en-US" smtClean="0"/>
              <a:t>‹#›</a:t>
            </a:fld>
            <a:endParaRPr lang="en-US"/>
          </a:p>
        </p:txBody>
      </p:sp>
    </p:spTree>
    <p:extLst>
      <p:ext uri="{BB962C8B-B14F-4D97-AF65-F5344CB8AC3E}">
        <p14:creationId xmlns:p14="http://schemas.microsoft.com/office/powerpoint/2010/main" val="681827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03365A-41DE-4EC0-A64E-FDEA65112A6F}" type="datetimeFigureOut">
              <a:rPr lang="en-US" smtClean="0"/>
              <a:t>11/27/2022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A89FBE-DC09-40A8-A1DC-4D79EC5E30CA}" type="slidenum">
              <a:rPr lang="en-US" smtClean="0"/>
              <a:t>‹#›</a:t>
            </a:fld>
            <a:endParaRPr lang="en-US"/>
          </a:p>
        </p:txBody>
      </p:sp>
    </p:spTree>
    <p:extLst>
      <p:ext uri="{BB962C8B-B14F-4D97-AF65-F5344CB8AC3E}">
        <p14:creationId xmlns:p14="http://schemas.microsoft.com/office/powerpoint/2010/main" val="11065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03365A-41DE-4EC0-A64E-FDEA65112A6F}" type="datetimeFigureOut">
              <a:rPr lang="en-US" smtClean="0"/>
              <a:t>11/27/2022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A89FBE-DC09-40A8-A1DC-4D79EC5E30CA}" type="slidenum">
              <a:rPr lang="en-US" smtClean="0"/>
              <a:t>‹#›</a:t>
            </a:fld>
            <a:endParaRPr lang="en-US"/>
          </a:p>
        </p:txBody>
      </p:sp>
    </p:spTree>
    <p:extLst>
      <p:ext uri="{BB962C8B-B14F-4D97-AF65-F5344CB8AC3E}">
        <p14:creationId xmlns:p14="http://schemas.microsoft.com/office/powerpoint/2010/main" val="774433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03365A-41DE-4EC0-A64E-FDEA65112A6F}" type="datetimeFigureOut">
              <a:rPr lang="en-US" smtClean="0"/>
              <a:t>11/27/2022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A89FBE-DC09-40A8-A1DC-4D79EC5E30CA}" type="slidenum">
              <a:rPr lang="en-US" smtClean="0"/>
              <a:t>‹#›</a:t>
            </a:fld>
            <a:endParaRPr lang="en-US"/>
          </a:p>
        </p:txBody>
      </p:sp>
    </p:spTree>
    <p:extLst>
      <p:ext uri="{BB962C8B-B14F-4D97-AF65-F5344CB8AC3E}">
        <p14:creationId xmlns:p14="http://schemas.microsoft.com/office/powerpoint/2010/main" val="12846023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03365A-41DE-4EC0-A64E-FDEA65112A6F}" type="datetimeFigureOut">
              <a:rPr lang="en-US" smtClean="0"/>
              <a:t>11/27/2022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A89FBE-DC09-40A8-A1DC-4D79EC5E30CA}" type="slidenum">
              <a:rPr lang="en-US" smtClean="0"/>
              <a:t>‹#›</a:t>
            </a:fld>
            <a:endParaRPr lang="en-US"/>
          </a:p>
        </p:txBody>
      </p:sp>
    </p:spTree>
    <p:extLst>
      <p:ext uri="{BB962C8B-B14F-4D97-AF65-F5344CB8AC3E}">
        <p14:creationId xmlns:p14="http://schemas.microsoft.com/office/powerpoint/2010/main" val="701793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403365A-41DE-4EC0-A64E-FDEA65112A6F}" type="datetimeFigureOut">
              <a:rPr lang="en-US" smtClean="0"/>
              <a:t>11/27/2022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A89FBE-DC09-40A8-A1DC-4D79EC5E30CA}" type="slidenum">
              <a:rPr lang="en-US" smtClean="0"/>
              <a:t>‹#›</a:t>
            </a:fld>
            <a:endParaRPr lang="en-US"/>
          </a:p>
        </p:txBody>
      </p:sp>
    </p:spTree>
    <p:extLst>
      <p:ext uri="{BB962C8B-B14F-4D97-AF65-F5344CB8AC3E}">
        <p14:creationId xmlns:p14="http://schemas.microsoft.com/office/powerpoint/2010/main" val="5173382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fld id="{8403365A-41DE-4EC0-A64E-FDEA65112A6F}" type="datetimeFigureOut">
              <a:rPr lang="en-US" smtClean="0"/>
              <a:t>11/27/2022</a:t>
            </a:fld>
            <a:endParaRPr lang="en-US"/>
          </a:p>
        </p:txBody>
      </p:sp>
      <p:sp>
        <p:nvSpPr>
          <p:cNvPr id="6" name="Footer Placeholder 5"/>
          <p:cNvSpPr>
            <a:spLocks noGrp="1"/>
          </p:cNvSpPr>
          <p:nvPr>
            <p:ph type="ftr" sz="quarter" idx="11"/>
          </p:nvPr>
        </p:nvSpPr>
        <p:spPr>
          <a:xfrm>
            <a:off x="590396" y="6041362"/>
            <a:ext cx="3295413" cy="365125"/>
          </a:xfrm>
        </p:spPr>
        <p:txBody>
          <a:bodyPr/>
          <a:lstStyle/>
          <a:p>
            <a:endParaRPr lang="en-US"/>
          </a:p>
        </p:txBody>
      </p:sp>
      <p:sp>
        <p:nvSpPr>
          <p:cNvPr id="7" name="Slide Number Placeholder 6"/>
          <p:cNvSpPr>
            <a:spLocks noGrp="1"/>
          </p:cNvSpPr>
          <p:nvPr>
            <p:ph type="sldNum" sz="quarter" idx="12"/>
          </p:nvPr>
        </p:nvSpPr>
        <p:spPr>
          <a:xfrm>
            <a:off x="4862689" y="5915888"/>
            <a:ext cx="1062155" cy="490599"/>
          </a:xfrm>
        </p:spPr>
        <p:txBody>
          <a:bodyPr/>
          <a:lstStyle/>
          <a:p>
            <a:fld id="{B6A89FBE-DC09-40A8-A1DC-4D79EC5E30CA}" type="slidenum">
              <a:rPr lang="en-US" smtClean="0"/>
              <a:t>‹#›</a:t>
            </a:fld>
            <a:endParaRPr lang="en-US"/>
          </a:p>
        </p:txBody>
      </p:sp>
    </p:spTree>
    <p:extLst>
      <p:ext uri="{BB962C8B-B14F-4D97-AF65-F5344CB8AC3E}">
        <p14:creationId xmlns:p14="http://schemas.microsoft.com/office/powerpoint/2010/main" val="32207886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8403365A-41DE-4EC0-A64E-FDEA65112A6F}" type="datetimeFigureOut">
              <a:rPr lang="en-US" smtClean="0"/>
              <a:t>11/27/2022</a:t>
            </a:fld>
            <a:endParaRPr lang="en-US"/>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B6A89FBE-DC09-40A8-A1DC-4D79EC5E30CA}" type="slidenum">
              <a:rPr lang="en-US" smtClean="0"/>
              <a:t>‹#›</a:t>
            </a:fld>
            <a:endParaRPr lang="en-US"/>
          </a:p>
        </p:txBody>
      </p:sp>
    </p:spTree>
    <p:extLst>
      <p:ext uri="{BB962C8B-B14F-4D97-AF65-F5344CB8AC3E}">
        <p14:creationId xmlns:p14="http://schemas.microsoft.com/office/powerpoint/2010/main" val="2826339642"/>
      </p:ext>
    </p:extLst>
  </p:cSld>
  <p:clrMap bg1="dk1" tx1="lt1" bg2="dk2" tx2="lt2" accent1="accent1" accent2="accent2" accent3="accent3" accent4="accent4" accent5="accent5" accent6="accent6" hlink="hlink" folHlink="folHlink"/>
  <p:sldLayoutIdLst>
    <p:sldLayoutId id="2147483828" r:id="rId1"/>
    <p:sldLayoutId id="2147483829" r:id="rId2"/>
    <p:sldLayoutId id="2147483830" r:id="rId3"/>
    <p:sldLayoutId id="2147483831" r:id="rId4"/>
    <p:sldLayoutId id="2147483832" r:id="rId5"/>
    <p:sldLayoutId id="2147483833" r:id="rId6"/>
    <p:sldLayoutId id="2147483834" r:id="rId7"/>
    <p:sldLayoutId id="2147483835" r:id="rId8"/>
    <p:sldLayoutId id="2147483836" r:id="rId9"/>
    <p:sldLayoutId id="2147483837" r:id="rId10"/>
    <p:sldLayoutId id="2147483838" r:id="rId11"/>
    <p:sldLayoutId id="2147483839" r:id="rId12"/>
    <p:sldLayoutId id="2147483840" r:id="rId13"/>
    <p:sldLayoutId id="2147483841" r:id="rId14"/>
  </p:sldLayoutIdLst>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4642" y="798879"/>
            <a:ext cx="10571998" cy="970450"/>
          </a:xfrm>
        </p:spPr>
        <p:txBody>
          <a:bodyPr>
            <a:normAutofit fontScale="90000"/>
          </a:bodyPr>
          <a:lstStyle/>
          <a:p>
            <a:pPr algn="ctr"/>
            <a:r>
              <a:rPr lang="en-US" sz="6000" dirty="0">
                <a:solidFill>
                  <a:schemeClr val="bg1"/>
                </a:solidFill>
              </a:rPr>
              <a:t>6</a:t>
            </a:r>
            <a:r>
              <a:rPr lang="en-US" sz="6000" baseline="30000" dirty="0">
                <a:solidFill>
                  <a:schemeClr val="bg1"/>
                </a:solidFill>
              </a:rPr>
              <a:t>th</a:t>
            </a:r>
            <a:r>
              <a:rPr lang="en-US" sz="6000" dirty="0">
                <a:solidFill>
                  <a:schemeClr val="bg1"/>
                </a:solidFill>
              </a:rPr>
              <a:t> Grade ELA</a:t>
            </a:r>
            <a:br>
              <a:rPr lang="en-US" sz="6000" dirty="0">
                <a:solidFill>
                  <a:schemeClr val="bg1"/>
                </a:solidFill>
              </a:rPr>
            </a:br>
            <a:r>
              <a:rPr lang="en-US" sz="6000" dirty="0">
                <a:solidFill>
                  <a:schemeClr val="bg1"/>
                </a:solidFill>
              </a:rPr>
              <a:t>Ms. Ellis</a:t>
            </a:r>
          </a:p>
        </p:txBody>
      </p:sp>
      <p:sp>
        <p:nvSpPr>
          <p:cNvPr id="3" name="Content Placeholder 2"/>
          <p:cNvSpPr>
            <a:spLocks noGrp="1"/>
          </p:cNvSpPr>
          <p:nvPr>
            <p:ph idx="1"/>
          </p:nvPr>
        </p:nvSpPr>
        <p:spPr>
          <a:xfrm>
            <a:off x="0" y="1628336"/>
            <a:ext cx="11929402" cy="5036550"/>
          </a:xfrm>
        </p:spPr>
        <p:txBody>
          <a:bodyPr>
            <a:normAutofit/>
          </a:bodyPr>
          <a:lstStyle/>
          <a:p>
            <a:pPr marL="0" indent="0" algn="ctr">
              <a:buNone/>
            </a:pPr>
            <a:r>
              <a:rPr lang="en-US" sz="4000" b="1" dirty="0"/>
              <a:t>WAG Nov. 28 – Dec. 2</a:t>
            </a:r>
          </a:p>
          <a:p>
            <a:pPr marL="0" indent="0" algn="ctr">
              <a:buNone/>
            </a:pPr>
            <a:r>
              <a:rPr lang="en-US" sz="3200" b="1" dirty="0"/>
              <a:t>Young Georgia Authors Competition Essay Preparation</a:t>
            </a:r>
            <a:endParaRPr lang="en-US" sz="3200" dirty="0"/>
          </a:p>
          <a:p>
            <a:pPr marL="0" indent="0" algn="ctr">
              <a:buNone/>
            </a:pPr>
            <a:r>
              <a:rPr lang="en-US" sz="3200" dirty="0"/>
              <a:t>HARD COPIES OF ALL WORKSHEETS PROVIDED BY TEACHER</a:t>
            </a:r>
          </a:p>
        </p:txBody>
      </p:sp>
    </p:spTree>
    <p:extLst>
      <p:ext uri="{BB962C8B-B14F-4D97-AF65-F5344CB8AC3E}">
        <p14:creationId xmlns:p14="http://schemas.microsoft.com/office/powerpoint/2010/main" val="33221284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6369" y="1961667"/>
            <a:ext cx="10886209" cy="4836340"/>
          </a:xfrm>
        </p:spPr>
        <p:txBody>
          <a:bodyPr>
            <a:normAutofit/>
          </a:bodyPr>
          <a:lstStyle/>
          <a:p>
            <a:pPr marL="0" indent="0">
              <a:buNone/>
            </a:pPr>
            <a:r>
              <a:rPr lang="en-US" b="1" u="sng" dirty="0"/>
              <a:t>Standard of the Week:</a:t>
            </a:r>
          </a:p>
          <a:p>
            <a:pPr marL="0" indent="0">
              <a:buNone/>
            </a:pPr>
            <a:r>
              <a:rPr lang="en-US" b="1" dirty="0"/>
              <a:t>ELAGSE6W2: Write informative/explanatory texts to examine a topic and convey ideas, concepts, and information through the selection, organization, and analysis of relevant content.</a:t>
            </a:r>
          </a:p>
          <a:p>
            <a:pPr marL="0" indent="0">
              <a:buNone/>
            </a:pPr>
            <a:r>
              <a:rPr lang="en-US" b="1" dirty="0"/>
              <a:t>ELAGSE6RL4: Determine the meaning of words and phrases as they are used in a text,</a:t>
            </a:r>
          </a:p>
          <a:p>
            <a:pPr marL="0" indent="0">
              <a:buNone/>
            </a:pPr>
            <a:r>
              <a:rPr lang="en-US" b="1" dirty="0"/>
              <a:t>including figurative and connotative meanings; analyze the impact of a specific word</a:t>
            </a:r>
          </a:p>
          <a:p>
            <a:pPr marL="0" indent="0">
              <a:buNone/>
            </a:pPr>
            <a:r>
              <a:rPr lang="en-US" b="1" dirty="0"/>
              <a:t>choice on meaning and tone.</a:t>
            </a:r>
          </a:p>
          <a:p>
            <a:pPr marL="0" indent="0">
              <a:buNone/>
            </a:pPr>
            <a:r>
              <a:rPr lang="en-US" u="sng" dirty="0"/>
              <a:t>Learning Targets:</a:t>
            </a:r>
          </a:p>
          <a:p>
            <a:r>
              <a:rPr lang="en-US" dirty="0"/>
              <a:t>The student will be able to construct a 3 paragraph essay using informative organizational outline. </a:t>
            </a:r>
          </a:p>
          <a:p>
            <a:r>
              <a:rPr lang="en-US" sz="1800" dirty="0"/>
              <a:t>Students will make corrections/add examples to Elements of Narrative PPT</a:t>
            </a:r>
          </a:p>
          <a:p>
            <a:endParaRPr lang="en-US" dirty="0"/>
          </a:p>
        </p:txBody>
      </p:sp>
      <p:sp>
        <p:nvSpPr>
          <p:cNvPr id="2" name="Title 1"/>
          <p:cNvSpPr>
            <a:spLocks noGrp="1"/>
          </p:cNvSpPr>
          <p:nvPr>
            <p:ph type="title"/>
          </p:nvPr>
        </p:nvSpPr>
        <p:spPr>
          <a:xfrm>
            <a:off x="838200" y="636104"/>
            <a:ext cx="10515600" cy="1325563"/>
          </a:xfrm>
        </p:spPr>
        <p:txBody>
          <a:bodyPr/>
          <a:lstStyle/>
          <a:p>
            <a:pPr algn="ctr"/>
            <a:r>
              <a:rPr lang="en-US" dirty="0">
                <a:solidFill>
                  <a:schemeClr val="bg1"/>
                </a:solidFill>
              </a:rPr>
              <a:t>Standard(s)</a:t>
            </a:r>
            <a:br>
              <a:rPr lang="en-US" dirty="0">
                <a:solidFill>
                  <a:schemeClr val="bg1"/>
                </a:solidFill>
              </a:rPr>
            </a:br>
            <a:r>
              <a:rPr lang="en-US" sz="3200" dirty="0">
                <a:solidFill>
                  <a:schemeClr val="tx1"/>
                </a:solidFill>
              </a:rPr>
              <a:t>Narrative Elements: Denotative &amp; Connotative</a:t>
            </a:r>
            <a:br>
              <a:rPr lang="en-US" sz="3200" dirty="0">
                <a:solidFill>
                  <a:schemeClr val="tx1"/>
                </a:solidFill>
              </a:rPr>
            </a:br>
            <a:r>
              <a:rPr lang="en-US" sz="3200" dirty="0">
                <a:solidFill>
                  <a:schemeClr val="tx1"/>
                </a:solidFill>
              </a:rPr>
              <a:t>Informative Writing Elements</a:t>
            </a:r>
            <a:endParaRPr lang="en-US" sz="3200" dirty="0">
              <a:solidFill>
                <a:schemeClr val="bg1"/>
              </a:solidFill>
            </a:endParaRPr>
          </a:p>
        </p:txBody>
      </p:sp>
    </p:spTree>
    <p:extLst>
      <p:ext uri="{BB962C8B-B14F-4D97-AF65-F5344CB8AC3E}">
        <p14:creationId xmlns:p14="http://schemas.microsoft.com/office/powerpoint/2010/main" val="42056375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Monday Nov 28, 2022</a:t>
            </a:r>
          </a:p>
        </p:txBody>
      </p:sp>
      <p:sp>
        <p:nvSpPr>
          <p:cNvPr id="6" name="Content Placeholder 2">
            <a:extLst>
              <a:ext uri="{FF2B5EF4-FFF2-40B4-BE49-F238E27FC236}">
                <a16:creationId xmlns:a16="http://schemas.microsoft.com/office/drawing/2014/main" id="{7A85252C-8865-4E33-8E5F-0D88F7FF38D7}"/>
              </a:ext>
            </a:extLst>
          </p:cNvPr>
          <p:cNvSpPr>
            <a:spLocks noGrp="1"/>
          </p:cNvSpPr>
          <p:nvPr>
            <p:ph idx="1"/>
          </p:nvPr>
        </p:nvSpPr>
        <p:spPr>
          <a:xfrm>
            <a:off x="818713" y="1934817"/>
            <a:ext cx="10554574" cy="4923183"/>
          </a:xfrm>
        </p:spPr>
        <p:txBody>
          <a:bodyPr>
            <a:normAutofit fontScale="77500" lnSpcReduction="20000"/>
          </a:bodyPr>
          <a:lstStyle/>
          <a:p>
            <a:pPr marL="137160" indent="0">
              <a:buNone/>
            </a:pPr>
            <a:r>
              <a:rPr lang="en-US" sz="2200" b="1" dirty="0"/>
              <a:t>Warm Up: </a:t>
            </a:r>
          </a:p>
          <a:p>
            <a:pPr marL="137160" indent="0">
              <a:buNone/>
            </a:pPr>
            <a:r>
              <a:rPr lang="en-US" sz="2200" b="1" dirty="0"/>
              <a:t>Students will review narrative elements definitions</a:t>
            </a:r>
          </a:p>
          <a:p>
            <a:pPr marL="137160" indent="0">
              <a:buNone/>
            </a:pPr>
            <a:endParaRPr lang="en-US" sz="2200" b="1" dirty="0"/>
          </a:p>
          <a:p>
            <a:pPr marL="137160" indent="0">
              <a:buNone/>
            </a:pPr>
            <a:r>
              <a:rPr lang="en-US" sz="2200" b="1" dirty="0"/>
              <a:t>Opening:</a:t>
            </a:r>
          </a:p>
          <a:p>
            <a:pPr marL="480060"/>
            <a:r>
              <a:rPr lang="en-US" sz="2200" b="1" dirty="0"/>
              <a:t>Review narrative elements PPT with group members –create a list of possible corrections</a:t>
            </a:r>
          </a:p>
          <a:p>
            <a:pPr marL="137160" indent="0">
              <a:buNone/>
            </a:pPr>
            <a:endParaRPr lang="en-US" sz="2200" b="1" dirty="0"/>
          </a:p>
          <a:p>
            <a:pPr marL="137160" indent="0">
              <a:buNone/>
            </a:pPr>
            <a:r>
              <a:rPr lang="en-US" sz="2200" b="1" dirty="0"/>
              <a:t>Group Instruction: </a:t>
            </a:r>
            <a:endParaRPr lang="en-US" sz="2000" b="1" dirty="0"/>
          </a:p>
          <a:p>
            <a:pPr marL="480060"/>
            <a:r>
              <a:rPr lang="en-US" sz="2000" b="1" dirty="0"/>
              <a:t>Review elements of design and writing grammar rules</a:t>
            </a:r>
            <a:endParaRPr lang="en-US" sz="2200" b="1" dirty="0"/>
          </a:p>
          <a:p>
            <a:pPr marL="137160" indent="0">
              <a:buNone/>
            </a:pPr>
            <a:endParaRPr lang="en-US" sz="2200" b="1" dirty="0"/>
          </a:p>
          <a:p>
            <a:pPr marL="137160" indent="0">
              <a:buNone/>
            </a:pPr>
            <a:r>
              <a:rPr lang="en-US" sz="2200" b="1" dirty="0"/>
              <a:t>Small Group Practice:</a:t>
            </a:r>
          </a:p>
          <a:p>
            <a:pPr marL="137160" indent="0">
              <a:buNone/>
            </a:pPr>
            <a:r>
              <a:rPr lang="en-US" sz="2000" b="1" dirty="0"/>
              <a:t>Makes corrections to narrative PPT slides</a:t>
            </a:r>
          </a:p>
          <a:p>
            <a:pPr marL="137160" indent="0">
              <a:buNone/>
            </a:pPr>
            <a:endParaRPr lang="en-US" sz="2200" b="1" dirty="0"/>
          </a:p>
          <a:p>
            <a:pPr marL="137160" indent="0">
              <a:buNone/>
            </a:pPr>
            <a:r>
              <a:rPr lang="en-US" sz="2200" b="1" dirty="0"/>
              <a:t>Closers: </a:t>
            </a:r>
          </a:p>
          <a:p>
            <a:pPr marL="137160" indent="0">
              <a:buNone/>
            </a:pPr>
            <a:r>
              <a:rPr lang="en-US" sz="2200" b="1" dirty="0"/>
              <a:t>Students will share  the corrections made and why</a:t>
            </a:r>
            <a:endParaRPr lang="en-US" dirty="0"/>
          </a:p>
        </p:txBody>
      </p:sp>
    </p:spTree>
    <p:extLst>
      <p:ext uri="{BB962C8B-B14F-4D97-AF65-F5344CB8AC3E}">
        <p14:creationId xmlns:p14="http://schemas.microsoft.com/office/powerpoint/2010/main" val="24827203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Tuesday Nov 29, 2022</a:t>
            </a:r>
          </a:p>
        </p:txBody>
      </p:sp>
      <p:sp>
        <p:nvSpPr>
          <p:cNvPr id="7" name="Content Placeholder 2">
            <a:extLst>
              <a:ext uri="{FF2B5EF4-FFF2-40B4-BE49-F238E27FC236}">
                <a16:creationId xmlns:a16="http://schemas.microsoft.com/office/drawing/2014/main" id="{723E0092-C6E4-4DCF-83C7-3A7B934CA65E}"/>
              </a:ext>
            </a:extLst>
          </p:cNvPr>
          <p:cNvSpPr>
            <a:spLocks noGrp="1"/>
          </p:cNvSpPr>
          <p:nvPr>
            <p:ph idx="1"/>
          </p:nvPr>
        </p:nvSpPr>
        <p:spPr>
          <a:xfrm>
            <a:off x="818713" y="1934817"/>
            <a:ext cx="10554574" cy="4923183"/>
          </a:xfrm>
        </p:spPr>
        <p:txBody>
          <a:bodyPr>
            <a:normAutofit fontScale="77500" lnSpcReduction="20000"/>
          </a:bodyPr>
          <a:lstStyle/>
          <a:p>
            <a:pPr marL="137160" indent="0">
              <a:buNone/>
            </a:pPr>
            <a:r>
              <a:rPr lang="en-US" sz="2200" b="1" dirty="0"/>
              <a:t>Warm Up: </a:t>
            </a:r>
          </a:p>
          <a:p>
            <a:pPr marL="137160" indent="0">
              <a:buNone/>
            </a:pPr>
            <a:r>
              <a:rPr lang="en-US" sz="2200" b="1" dirty="0"/>
              <a:t>Students will review examples of narrative elements</a:t>
            </a:r>
          </a:p>
          <a:p>
            <a:pPr marL="137160" indent="0">
              <a:buNone/>
            </a:pPr>
            <a:endParaRPr lang="en-US" sz="2200" b="1" dirty="0"/>
          </a:p>
          <a:p>
            <a:pPr marL="137160" indent="0">
              <a:buNone/>
            </a:pPr>
            <a:r>
              <a:rPr lang="en-US" sz="2200" b="1" dirty="0"/>
              <a:t>Opening:</a:t>
            </a:r>
          </a:p>
          <a:p>
            <a:pPr marL="480060"/>
            <a:r>
              <a:rPr lang="en-US" sz="2200" b="1" dirty="0"/>
              <a:t>Review narrative elements PPT with group members –create a list of possible corrections to examples provided for each element</a:t>
            </a:r>
          </a:p>
          <a:p>
            <a:pPr marL="137160" indent="0">
              <a:buNone/>
            </a:pPr>
            <a:endParaRPr lang="en-US" sz="2200" b="1" dirty="0"/>
          </a:p>
          <a:p>
            <a:pPr marL="137160" indent="0">
              <a:buNone/>
            </a:pPr>
            <a:r>
              <a:rPr lang="en-US" sz="2200" b="1" dirty="0"/>
              <a:t>Group Instruction: </a:t>
            </a:r>
            <a:endParaRPr lang="en-US" sz="2000" b="1" dirty="0"/>
          </a:p>
          <a:p>
            <a:pPr marL="480060"/>
            <a:r>
              <a:rPr lang="en-US" sz="2000" b="1" dirty="0"/>
              <a:t>Review elements of providing good literary examples &amp; punctuation grammar rules</a:t>
            </a:r>
            <a:endParaRPr lang="en-US" sz="2200" b="1" dirty="0"/>
          </a:p>
          <a:p>
            <a:pPr marL="137160" indent="0">
              <a:buNone/>
            </a:pPr>
            <a:endParaRPr lang="en-US" sz="2200" b="1" dirty="0"/>
          </a:p>
          <a:p>
            <a:pPr marL="137160" indent="0">
              <a:buNone/>
            </a:pPr>
            <a:r>
              <a:rPr lang="en-US" sz="2200" b="1" dirty="0"/>
              <a:t>Small Group Practice:</a:t>
            </a:r>
          </a:p>
          <a:p>
            <a:pPr marL="137160" indent="0">
              <a:buNone/>
            </a:pPr>
            <a:r>
              <a:rPr lang="en-US" sz="2000" b="1" dirty="0"/>
              <a:t>Makes corrections to narrative PPT slides</a:t>
            </a:r>
          </a:p>
          <a:p>
            <a:pPr marL="137160" indent="0">
              <a:buNone/>
            </a:pPr>
            <a:endParaRPr lang="en-US" sz="2200" b="1" dirty="0"/>
          </a:p>
          <a:p>
            <a:pPr marL="137160" indent="0">
              <a:buNone/>
            </a:pPr>
            <a:r>
              <a:rPr lang="en-US" sz="2200" b="1" dirty="0"/>
              <a:t>Closers: </a:t>
            </a:r>
          </a:p>
          <a:p>
            <a:pPr marL="137160" indent="0">
              <a:buNone/>
            </a:pPr>
            <a:r>
              <a:rPr lang="en-US" sz="2200" b="1" dirty="0"/>
              <a:t>Groups will resubmit narrative elements rotation project</a:t>
            </a:r>
            <a:endParaRPr lang="en-US" dirty="0"/>
          </a:p>
        </p:txBody>
      </p:sp>
    </p:spTree>
    <p:extLst>
      <p:ext uri="{BB962C8B-B14F-4D97-AF65-F5344CB8AC3E}">
        <p14:creationId xmlns:p14="http://schemas.microsoft.com/office/powerpoint/2010/main" val="27356094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Wednesday Nov 30, 2022</a:t>
            </a:r>
          </a:p>
        </p:txBody>
      </p:sp>
      <p:sp>
        <p:nvSpPr>
          <p:cNvPr id="7" name="Content Placeholder 2">
            <a:extLst>
              <a:ext uri="{FF2B5EF4-FFF2-40B4-BE49-F238E27FC236}">
                <a16:creationId xmlns:a16="http://schemas.microsoft.com/office/drawing/2014/main" id="{886C8096-15EA-489F-BF05-32782DC7DFF9}"/>
              </a:ext>
            </a:extLst>
          </p:cNvPr>
          <p:cNvSpPr>
            <a:spLocks noGrp="1"/>
          </p:cNvSpPr>
          <p:nvPr>
            <p:ph idx="1"/>
          </p:nvPr>
        </p:nvSpPr>
        <p:spPr>
          <a:xfrm>
            <a:off x="818713" y="1934817"/>
            <a:ext cx="10554574" cy="4923183"/>
          </a:xfrm>
        </p:spPr>
        <p:txBody>
          <a:bodyPr>
            <a:normAutofit fontScale="55000" lnSpcReduction="20000"/>
          </a:bodyPr>
          <a:lstStyle/>
          <a:p>
            <a:pPr marL="137160" indent="0">
              <a:buNone/>
            </a:pPr>
            <a:r>
              <a:rPr lang="en-US" sz="2200" b="1" dirty="0"/>
              <a:t>Warm Up: </a:t>
            </a:r>
          </a:p>
          <a:p>
            <a:pPr marL="422910" indent="-285750"/>
            <a:r>
              <a:rPr lang="en-US" sz="2200" b="1" dirty="0"/>
              <a:t>What does it mean to inform?</a:t>
            </a:r>
          </a:p>
          <a:p>
            <a:pPr marL="137160" indent="0">
              <a:buNone/>
            </a:pPr>
            <a:endParaRPr lang="en-US" sz="2200" b="1" dirty="0"/>
          </a:p>
          <a:p>
            <a:pPr marL="137160" indent="0">
              <a:buNone/>
            </a:pPr>
            <a:r>
              <a:rPr lang="en-US" sz="2200" b="1" dirty="0"/>
              <a:t>Opening:</a:t>
            </a:r>
          </a:p>
          <a:p>
            <a:pPr marL="422910" indent="-285750"/>
            <a:r>
              <a:rPr lang="en-US" sz="2000" b="1" dirty="0"/>
              <a:t>Review elements of information writing “key words” </a:t>
            </a:r>
          </a:p>
          <a:p>
            <a:pPr marL="137160" indent="0">
              <a:buNone/>
            </a:pPr>
            <a:r>
              <a:rPr lang="en-US" sz="2000" b="1" dirty="0"/>
              <a:t>outline</a:t>
            </a:r>
          </a:p>
          <a:p>
            <a:pPr marL="137160" indent="0">
              <a:buNone/>
            </a:pPr>
            <a:r>
              <a:rPr lang="en-US" sz="2000" b="1" dirty="0"/>
              <a:t>thesis statement</a:t>
            </a:r>
          </a:p>
          <a:p>
            <a:pPr marL="137160" indent="0">
              <a:buNone/>
            </a:pPr>
            <a:r>
              <a:rPr lang="en-US" sz="2000" b="1" dirty="0"/>
              <a:t>supporting points</a:t>
            </a:r>
          </a:p>
          <a:p>
            <a:pPr marL="137160" indent="0">
              <a:buNone/>
            </a:pPr>
            <a:r>
              <a:rPr lang="en-US" sz="2000" b="1" dirty="0"/>
              <a:t>concluding statement</a:t>
            </a:r>
          </a:p>
          <a:p>
            <a:pPr marL="137160" indent="0">
              <a:buNone/>
            </a:pPr>
            <a:endParaRPr lang="en-US" sz="2000" b="1" dirty="0"/>
          </a:p>
          <a:p>
            <a:pPr marL="137160" indent="0">
              <a:buNone/>
            </a:pPr>
            <a:endParaRPr lang="en-US" sz="2200" b="1" dirty="0"/>
          </a:p>
          <a:p>
            <a:pPr marL="137160" indent="0">
              <a:buNone/>
            </a:pPr>
            <a:r>
              <a:rPr lang="en-US" sz="2200" b="1" dirty="0"/>
              <a:t>Group Instruction: </a:t>
            </a:r>
          </a:p>
          <a:p>
            <a:pPr marL="480060"/>
            <a:r>
              <a:rPr lang="en-US" sz="2200" b="1" dirty="0"/>
              <a:t>Review “Draft an Informational Outline”</a:t>
            </a:r>
          </a:p>
          <a:p>
            <a:pPr marL="137160" indent="0">
              <a:buNone/>
            </a:pPr>
            <a:endParaRPr lang="en-US" sz="2200" b="1" dirty="0"/>
          </a:p>
          <a:p>
            <a:pPr marL="137160" indent="0">
              <a:buNone/>
            </a:pPr>
            <a:r>
              <a:rPr lang="en-US" sz="2200" b="1" dirty="0"/>
              <a:t>Small Group Practice:</a:t>
            </a:r>
          </a:p>
          <a:p>
            <a:pPr marL="480060"/>
            <a:r>
              <a:rPr lang="en-US" sz="2000" b="1" dirty="0"/>
              <a:t>Writing With a Formal Tone activity</a:t>
            </a:r>
          </a:p>
          <a:p>
            <a:pPr marL="137160" indent="0">
              <a:buNone/>
            </a:pPr>
            <a:endParaRPr lang="en-US" sz="2200" b="1" dirty="0"/>
          </a:p>
          <a:p>
            <a:pPr marL="137160" indent="0">
              <a:buNone/>
            </a:pPr>
            <a:r>
              <a:rPr lang="en-US" sz="2200" b="1" dirty="0"/>
              <a:t>Closers: </a:t>
            </a:r>
          </a:p>
          <a:p>
            <a:pPr marL="137160" indent="0">
              <a:buNone/>
            </a:pPr>
            <a:r>
              <a:rPr lang="en-US" sz="2200" b="1" dirty="0"/>
              <a:t>Review answers writing activity </a:t>
            </a:r>
            <a:endParaRPr lang="en-US" sz="2400" dirty="0"/>
          </a:p>
        </p:txBody>
      </p:sp>
    </p:spTree>
    <p:extLst>
      <p:ext uri="{BB962C8B-B14F-4D97-AF65-F5344CB8AC3E}">
        <p14:creationId xmlns:p14="http://schemas.microsoft.com/office/powerpoint/2010/main" val="646059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Thursday Dec 1, 2022</a:t>
            </a:r>
          </a:p>
        </p:txBody>
      </p:sp>
      <p:sp>
        <p:nvSpPr>
          <p:cNvPr id="6" name="Content Placeholder 2">
            <a:extLst>
              <a:ext uri="{FF2B5EF4-FFF2-40B4-BE49-F238E27FC236}">
                <a16:creationId xmlns:a16="http://schemas.microsoft.com/office/drawing/2014/main" id="{5C5A8557-AFB9-4494-8189-60249DB51099}"/>
              </a:ext>
            </a:extLst>
          </p:cNvPr>
          <p:cNvSpPr>
            <a:spLocks noGrp="1"/>
          </p:cNvSpPr>
          <p:nvPr>
            <p:ph idx="1"/>
          </p:nvPr>
        </p:nvSpPr>
        <p:spPr>
          <a:xfrm>
            <a:off x="818713" y="1934817"/>
            <a:ext cx="10554574" cy="4923183"/>
          </a:xfrm>
        </p:spPr>
        <p:txBody>
          <a:bodyPr>
            <a:normAutofit fontScale="62500" lnSpcReduction="20000"/>
          </a:bodyPr>
          <a:lstStyle/>
          <a:p>
            <a:pPr marL="137160" indent="0">
              <a:buNone/>
            </a:pPr>
            <a:r>
              <a:rPr lang="en-US" sz="2200" b="1" dirty="0"/>
              <a:t>Warm Up: </a:t>
            </a:r>
          </a:p>
          <a:p>
            <a:pPr marL="422910" indent="-285750"/>
            <a:r>
              <a:rPr lang="en-US" sz="2200" b="1" dirty="0"/>
              <a:t>Why are transition words important?</a:t>
            </a:r>
          </a:p>
          <a:p>
            <a:pPr marL="137160" indent="0">
              <a:buNone/>
            </a:pPr>
            <a:r>
              <a:rPr lang="en-US" sz="2400" dirty="0"/>
              <a:t>Transition words and phrases connect the ideas in your writing and show how those ideas are related. Transition words can help your reader better understand your writing, and they make the text flow better. T</a:t>
            </a:r>
            <a:endParaRPr lang="en-US" sz="2200" b="1" dirty="0"/>
          </a:p>
          <a:p>
            <a:pPr marL="137160" indent="0">
              <a:buNone/>
            </a:pPr>
            <a:endParaRPr lang="en-US" sz="2200" b="1" dirty="0"/>
          </a:p>
          <a:p>
            <a:pPr marL="137160" indent="0">
              <a:buNone/>
            </a:pPr>
            <a:r>
              <a:rPr lang="en-US" sz="2200" b="1" dirty="0"/>
              <a:t>Opening:</a:t>
            </a:r>
          </a:p>
          <a:p>
            <a:pPr marL="422910" indent="-285750"/>
            <a:r>
              <a:rPr lang="en-US" sz="2000" b="1" dirty="0"/>
              <a:t>Review previous transition words worksheet</a:t>
            </a:r>
          </a:p>
          <a:p>
            <a:pPr marL="137160" indent="0">
              <a:buNone/>
            </a:pPr>
            <a:endParaRPr lang="en-US" sz="2200" b="1" dirty="0"/>
          </a:p>
          <a:p>
            <a:pPr marL="137160" indent="0">
              <a:buNone/>
            </a:pPr>
            <a:r>
              <a:rPr lang="en-US" sz="2200" b="1" dirty="0"/>
              <a:t>Group Instruction: </a:t>
            </a:r>
          </a:p>
          <a:p>
            <a:pPr marL="480060"/>
            <a:r>
              <a:rPr lang="en-US" sz="2200" b="1" dirty="0"/>
              <a:t>Review “Transition Words Reference Sheet”</a:t>
            </a:r>
          </a:p>
          <a:p>
            <a:pPr marL="480060"/>
            <a:r>
              <a:rPr lang="en-US" sz="2400" b="1" dirty="0"/>
              <a:t>Compare the two worksheets – provide examples</a:t>
            </a:r>
          </a:p>
          <a:p>
            <a:pPr marL="480060"/>
            <a:endParaRPr lang="en-US" sz="2200" b="1" dirty="0"/>
          </a:p>
          <a:p>
            <a:pPr marL="137160" indent="0">
              <a:buNone/>
            </a:pPr>
            <a:r>
              <a:rPr lang="en-US" sz="2200" b="1" dirty="0"/>
              <a:t>Individual/Group Practice:</a:t>
            </a:r>
          </a:p>
          <a:p>
            <a:pPr marL="480060"/>
            <a:r>
              <a:rPr lang="en-US" sz="2000" b="1" dirty="0"/>
              <a:t>Create a list of 2 informative topics you would like to write about – retrieve 3 INTERESTING articles on selected topic</a:t>
            </a:r>
          </a:p>
          <a:p>
            <a:pPr marL="137160" indent="0">
              <a:buNone/>
            </a:pPr>
            <a:endParaRPr lang="en-US" sz="2200" b="1" dirty="0"/>
          </a:p>
          <a:p>
            <a:pPr marL="137160" indent="0">
              <a:buNone/>
            </a:pPr>
            <a:r>
              <a:rPr lang="en-US" sz="2200" b="1" dirty="0"/>
              <a:t>Closers: </a:t>
            </a:r>
          </a:p>
          <a:p>
            <a:pPr marL="137160" indent="0">
              <a:buNone/>
            </a:pPr>
            <a:r>
              <a:rPr lang="en-US" sz="2200" b="1" dirty="0"/>
              <a:t>Students will share their topics</a:t>
            </a:r>
            <a:endParaRPr lang="en-US" sz="2400" dirty="0"/>
          </a:p>
        </p:txBody>
      </p:sp>
    </p:spTree>
    <p:extLst>
      <p:ext uri="{BB962C8B-B14F-4D97-AF65-F5344CB8AC3E}">
        <p14:creationId xmlns:p14="http://schemas.microsoft.com/office/powerpoint/2010/main" val="41241415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Friday Dec 2, 2022</a:t>
            </a:r>
          </a:p>
        </p:txBody>
      </p:sp>
      <p:sp>
        <p:nvSpPr>
          <p:cNvPr id="6" name="Content Placeholder 2">
            <a:extLst>
              <a:ext uri="{FF2B5EF4-FFF2-40B4-BE49-F238E27FC236}">
                <a16:creationId xmlns:a16="http://schemas.microsoft.com/office/drawing/2014/main" id="{8E7B7D48-4F76-49AE-BB61-5596F403DEFA}"/>
              </a:ext>
            </a:extLst>
          </p:cNvPr>
          <p:cNvSpPr>
            <a:spLocks noGrp="1"/>
          </p:cNvSpPr>
          <p:nvPr>
            <p:ph idx="1"/>
          </p:nvPr>
        </p:nvSpPr>
        <p:spPr>
          <a:xfrm>
            <a:off x="818713" y="1934817"/>
            <a:ext cx="10554574" cy="4923183"/>
          </a:xfrm>
        </p:spPr>
        <p:txBody>
          <a:bodyPr>
            <a:normAutofit fontScale="77500" lnSpcReduction="20000"/>
          </a:bodyPr>
          <a:lstStyle/>
          <a:p>
            <a:pPr marL="137160" indent="0">
              <a:buNone/>
            </a:pPr>
            <a:r>
              <a:rPr lang="en-US" sz="2200" b="1" dirty="0"/>
              <a:t>Warm Up: </a:t>
            </a:r>
          </a:p>
          <a:p>
            <a:pPr marL="422910" indent="-285750"/>
            <a:r>
              <a:rPr lang="en-US" sz="2200" b="1" dirty="0"/>
              <a:t>Construct TITLE to informative essay?</a:t>
            </a:r>
          </a:p>
          <a:p>
            <a:pPr marL="137160" indent="0">
              <a:buNone/>
            </a:pPr>
            <a:endParaRPr lang="en-US" sz="2200" b="1" dirty="0"/>
          </a:p>
          <a:p>
            <a:pPr marL="137160" indent="0">
              <a:buNone/>
            </a:pPr>
            <a:r>
              <a:rPr lang="en-US" sz="2200" b="1" dirty="0"/>
              <a:t>Opening:</a:t>
            </a:r>
          </a:p>
          <a:p>
            <a:pPr marL="422910" indent="-285750"/>
            <a:r>
              <a:rPr lang="en-US" sz="2000" b="1" dirty="0"/>
              <a:t>Create the HOOK</a:t>
            </a:r>
          </a:p>
          <a:p>
            <a:pPr marL="137160" indent="0">
              <a:buNone/>
            </a:pPr>
            <a:endParaRPr lang="en-US" sz="2200" b="1" dirty="0"/>
          </a:p>
          <a:p>
            <a:pPr marL="137160" indent="0">
              <a:buNone/>
            </a:pPr>
            <a:r>
              <a:rPr lang="en-US" sz="2200" b="1" dirty="0"/>
              <a:t>Group Instruction: </a:t>
            </a:r>
          </a:p>
          <a:p>
            <a:pPr marL="480060"/>
            <a:r>
              <a:rPr lang="en-US" sz="2200" b="1" dirty="0"/>
              <a:t>Draft three supporting sentences – use transition words to link sentences</a:t>
            </a:r>
          </a:p>
          <a:p>
            <a:pPr marL="137160" indent="0">
              <a:buNone/>
            </a:pPr>
            <a:endParaRPr lang="en-US" sz="2200" b="1" dirty="0"/>
          </a:p>
          <a:p>
            <a:pPr marL="137160" indent="0">
              <a:buNone/>
            </a:pPr>
            <a:r>
              <a:rPr lang="en-US" sz="2200" b="1" dirty="0"/>
              <a:t>Small Group/Individual Practice:</a:t>
            </a:r>
          </a:p>
          <a:p>
            <a:pPr marL="480060"/>
            <a:r>
              <a:rPr lang="en-US" sz="2000" b="1" dirty="0"/>
              <a:t>Construct the THESIS</a:t>
            </a:r>
          </a:p>
          <a:p>
            <a:pPr marL="137160" indent="0">
              <a:buNone/>
            </a:pPr>
            <a:endParaRPr lang="en-US" sz="2200" b="1" dirty="0"/>
          </a:p>
          <a:p>
            <a:pPr marL="137160" indent="0">
              <a:buNone/>
            </a:pPr>
            <a:r>
              <a:rPr lang="en-US" sz="2200" b="1" dirty="0"/>
              <a:t>Closers: </a:t>
            </a:r>
          </a:p>
          <a:p>
            <a:pPr marL="137160" indent="0">
              <a:buNone/>
            </a:pPr>
            <a:r>
              <a:rPr lang="en-US" sz="2400" dirty="0"/>
              <a:t>Review introductions individually – make sure to save</a:t>
            </a:r>
          </a:p>
        </p:txBody>
      </p:sp>
    </p:spTree>
    <p:extLst>
      <p:ext uri="{BB962C8B-B14F-4D97-AF65-F5344CB8AC3E}">
        <p14:creationId xmlns:p14="http://schemas.microsoft.com/office/powerpoint/2010/main" val="248562211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TM03457503[[fn=Quotable]]</Template>
  <TotalTime>5940</TotalTime>
  <Words>498</Words>
  <Application>Microsoft Office PowerPoint</Application>
  <PresentationFormat>Widescreen</PresentationFormat>
  <Paragraphs>95</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Century Gothic</vt:lpstr>
      <vt:lpstr>Wingdings 2</vt:lpstr>
      <vt:lpstr>Quotable</vt:lpstr>
      <vt:lpstr>6th Grade ELA Ms. Ellis</vt:lpstr>
      <vt:lpstr>Standard(s) Narrative Elements: Denotative &amp; Connotative Informative Writing Elements</vt:lpstr>
      <vt:lpstr>Monday Nov 28, 2022</vt:lpstr>
      <vt:lpstr>Tuesday Nov 29, 2022</vt:lpstr>
      <vt:lpstr>Wednesday Nov 30, 2022</vt:lpstr>
      <vt:lpstr>Thursday Dec 1, 2022</vt:lpstr>
      <vt:lpstr>Friday Dec 2, 2022</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6th Grade Math</dc:title>
  <dc:creator>Terrell, Jennifer</dc:creator>
  <cp:lastModifiedBy>Ellis, Amarra</cp:lastModifiedBy>
  <cp:revision>101</cp:revision>
  <cp:lastPrinted>2019-08-11T01:51:35Z</cp:lastPrinted>
  <dcterms:created xsi:type="dcterms:W3CDTF">2018-08-24T15:10:25Z</dcterms:created>
  <dcterms:modified xsi:type="dcterms:W3CDTF">2022-11-28T00:22:20Z</dcterms:modified>
</cp:coreProperties>
</file>